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72" r:id="rId6"/>
    <p:sldId id="279" r:id="rId7"/>
    <p:sldId id="271" r:id="rId8"/>
    <p:sldId id="273" r:id="rId9"/>
    <p:sldId id="274" r:id="rId10"/>
    <p:sldId id="275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6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71144-6602-497E-B41D-DF59DE13F6A2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94042-DFC3-40F8-8B6B-E011E76F78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81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Antonio Binanti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1000002208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 31/03/2022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7" y="163460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6000" dirty="0">
                <a:solidFill>
                  <a:srgbClr val="FFFFFF"/>
                </a:solidFill>
              </a:rPr>
              <a:t>Ricerca con Spotify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5255F-51C3-4A15-8F1A-9DEB21F441E9}"/>
              </a:ext>
            </a:extLst>
          </p:cNvPr>
          <p:cNvSpPr txBox="1"/>
          <p:nvPr/>
        </p:nvSpPr>
        <p:spPr>
          <a:xfrm>
            <a:off x="4078605" y="450642"/>
            <a:ext cx="815112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Ho integrato Spotify per la ricerca di brani musicali. Utilizza un’autenticazione OAuth2, una volta registrato nel loro sito ho ottenuto un </a:t>
            </a:r>
            <a:r>
              <a:rPr lang="it-IT" sz="2000" dirty="0" err="1"/>
              <a:t>client_id</a:t>
            </a:r>
            <a:r>
              <a:rPr lang="it-IT" sz="2000" dirty="0"/>
              <a:t> e un </a:t>
            </a:r>
            <a:r>
              <a:rPr lang="it-IT" sz="2000" dirty="0" err="1"/>
              <a:t>client_secret</a:t>
            </a:r>
            <a:r>
              <a:rPr lang="it-IT" sz="2000" dirty="0"/>
              <a:t> che ho utilizzato per la richiesta del token.</a:t>
            </a:r>
          </a:p>
          <a:p>
            <a:r>
              <a:rPr lang="it-IT" sz="2000" dirty="0"/>
              <a:t>Il formato delle richieste del token è:</a:t>
            </a:r>
          </a:p>
          <a:p>
            <a:endParaRPr lang="it-IT" sz="2000" dirty="0"/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fetch(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"https://accounts.spotify.com/api/token"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"post"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body: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grant_type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client_credentials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'Content-</a:t>
            </a:r>
            <a:r>
              <a:rPr lang="it-IT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Type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it-IT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/x-www-</a:t>
            </a:r>
            <a:r>
              <a:rPr lang="it-IT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form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-</a:t>
            </a:r>
            <a:r>
              <a:rPr lang="it-IT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urlencoded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'Authorization'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'Basic 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btoa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client_id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':'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client_secret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onTokenResponse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onTokenJson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000" dirty="0">
                <a:solidFill>
                  <a:srgbClr val="000000"/>
                </a:solidFill>
              </a:rPr>
              <a:t>La funzione </a:t>
            </a:r>
            <a:r>
              <a:rPr lang="it-IT" sz="2000" dirty="0" err="1">
                <a:solidFill>
                  <a:srgbClr val="000000"/>
                </a:solidFill>
              </a:rPr>
              <a:t>onTokenResponse</a:t>
            </a:r>
            <a:r>
              <a:rPr lang="it-IT" sz="2000" dirty="0">
                <a:solidFill>
                  <a:srgbClr val="000000"/>
                </a:solidFill>
              </a:rPr>
              <a:t> ritorna la risposta in formato </a:t>
            </a:r>
            <a:r>
              <a:rPr lang="it-IT" sz="2000" dirty="0" err="1">
                <a:solidFill>
                  <a:srgbClr val="000000"/>
                </a:solidFill>
              </a:rPr>
              <a:t>json</a:t>
            </a:r>
            <a:r>
              <a:rPr lang="it-IT" sz="2000" dirty="0">
                <a:solidFill>
                  <a:srgbClr val="000000"/>
                </a:solidFill>
              </a:rPr>
              <a:t> mentre </a:t>
            </a:r>
            <a:r>
              <a:rPr lang="it-IT" sz="2000" dirty="0" err="1">
                <a:solidFill>
                  <a:srgbClr val="000000"/>
                </a:solidFill>
              </a:rPr>
              <a:t>onTokenJson</a:t>
            </a:r>
            <a:r>
              <a:rPr lang="it-IT" sz="2000" dirty="0">
                <a:solidFill>
                  <a:srgbClr val="000000"/>
                </a:solidFill>
              </a:rPr>
              <a:t> memorizza il token ricevuto all’interno del </a:t>
            </a:r>
            <a:r>
              <a:rPr lang="it-IT" sz="2000" dirty="0" err="1">
                <a:solidFill>
                  <a:srgbClr val="000000"/>
                </a:solidFill>
              </a:rPr>
              <a:t>json</a:t>
            </a:r>
            <a:r>
              <a:rPr lang="it-IT" sz="20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476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7" y="163460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6000" dirty="0">
                <a:solidFill>
                  <a:srgbClr val="FFFFFF"/>
                </a:solidFill>
              </a:rPr>
              <a:t>Ricerca con Spotify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5255F-51C3-4A15-8F1A-9DEB21F441E9}"/>
              </a:ext>
            </a:extLst>
          </p:cNvPr>
          <p:cNvSpPr txBox="1"/>
          <p:nvPr/>
        </p:nvSpPr>
        <p:spPr>
          <a:xfrm>
            <a:off x="4037827" y="88692"/>
            <a:ext cx="815417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Una volta ricevuto il token è possibile effettuare le richieste.</a:t>
            </a:r>
          </a:p>
          <a:p>
            <a:r>
              <a:rPr lang="it-IT" sz="2400" dirty="0"/>
              <a:t>Il formato delle richieste è:</a:t>
            </a:r>
          </a:p>
          <a:p>
            <a:endParaRPr lang="it-IT" sz="2400" dirty="0"/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fetch(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"https://api.spotify.com/v1/search?type=track&amp;q="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+ brano 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+ 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"&amp;limit="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+ max_results,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it-IT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it-IT" dirty="0" err="1">
                <a:solidFill>
                  <a:srgbClr val="A31515"/>
                </a:solidFill>
                <a:latin typeface="Consolas" panose="020B0609020204030204" pitchFamily="49" charset="0"/>
              </a:rPr>
              <a:t>Authorization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it-IT" dirty="0" err="1">
                <a:solidFill>
                  <a:srgbClr val="A31515"/>
                </a:solidFill>
                <a:latin typeface="Consolas" panose="020B0609020204030204" pitchFamily="49" charset="0"/>
              </a:rPr>
              <a:t>Bearer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 '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+ token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).then(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onResponse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).then(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onJson_music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it-IT" sz="2000" dirty="0"/>
              <a:t> 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sz="2400" dirty="0">
                <a:solidFill>
                  <a:srgbClr val="000000"/>
                </a:solidFill>
              </a:rPr>
              <a:t>Dove:</a:t>
            </a:r>
          </a:p>
          <a:p>
            <a:r>
              <a:rPr lang="it-IT" sz="2400" dirty="0">
                <a:solidFill>
                  <a:srgbClr val="000000"/>
                </a:solidFill>
              </a:rPr>
              <a:t>brano= </a:t>
            </a:r>
            <a:r>
              <a:rPr lang="it-IT" sz="2400" dirty="0">
                <a:latin typeface="Consolas" panose="020B0609020204030204" pitchFamily="49" charset="0"/>
              </a:rPr>
              <a:t>testo immesso nella barra di ricerca;</a:t>
            </a:r>
          </a:p>
          <a:p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max_results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it-IT" sz="2400" dirty="0">
                <a:latin typeface="Consolas" panose="020B0609020204030204" pitchFamily="49" charset="0"/>
              </a:rPr>
              <a:t>numero massimo di risultati</a:t>
            </a:r>
          </a:p>
          <a:p>
            <a:r>
              <a:rPr lang="it-IT" sz="2400" dirty="0">
                <a:latin typeface="Consolas" panose="020B0609020204030204" pitchFamily="49" charset="0"/>
              </a:rPr>
              <a:t>             ammessi alla ricerca.</a:t>
            </a:r>
          </a:p>
          <a:p>
            <a:r>
              <a:rPr lang="it-IT" sz="2400" dirty="0">
                <a:latin typeface="Consolas" panose="020B0609020204030204" pitchFamily="49" charset="0"/>
              </a:rPr>
              <a:t>token= token ricevuto </a:t>
            </a:r>
            <a:r>
              <a:rPr lang="it-IT" sz="2400" dirty="0" err="1">
                <a:latin typeface="Consolas" panose="020B0609020204030204" pitchFamily="49" charset="0"/>
              </a:rPr>
              <a:t>precentemente</a:t>
            </a:r>
            <a:r>
              <a:rPr lang="it-IT" sz="2400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120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7" y="163460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6000" dirty="0">
                <a:solidFill>
                  <a:srgbClr val="FFFFFF"/>
                </a:solidFill>
              </a:rPr>
              <a:t>Ricerca con Spotify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5255F-51C3-4A15-8F1A-9DEB21F441E9}"/>
              </a:ext>
            </a:extLst>
          </p:cNvPr>
          <p:cNvSpPr txBox="1"/>
          <p:nvPr/>
        </p:nvSpPr>
        <p:spPr>
          <a:xfrm>
            <a:off x="4037827" y="88692"/>
            <a:ext cx="815417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 panose="020B0609020204030204" pitchFamily="49" charset="0"/>
              </a:rPr>
              <a:t>Ottenuta la richiesta in formato </a:t>
            </a:r>
            <a:r>
              <a:rPr lang="it-IT" sz="2000" dirty="0" err="1">
                <a:latin typeface="Consolas" panose="020B0609020204030204" pitchFamily="49" charset="0"/>
              </a:rPr>
              <a:t>json</a:t>
            </a:r>
            <a:r>
              <a:rPr lang="it-IT" sz="2000" dirty="0">
                <a:latin typeface="Consolas" panose="020B0609020204030204" pitchFamily="49" charset="0"/>
              </a:rPr>
              <a:t> la elaboro attraverso la funzione:</a:t>
            </a:r>
          </a:p>
          <a:p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onJson_music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album = document.querySelector(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'#album_music'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album.innerHTML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results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json.tracks.items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results.length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messaggio =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'h1'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messaggio.textContent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'Nessun brano trovato!'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album.appendChild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(messaggio);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of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image = document.createElement(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'img'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image.src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result.album.images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riquadro =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name =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'h3'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name.textContent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 result.album.name;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riquadro.appendChild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(image);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riquadro.appendChild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(name);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riquadro.href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result.album.external_urls.spotify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riquadro.target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"_</a:t>
            </a:r>
            <a:r>
              <a:rPr lang="it-IT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blank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album.appendChild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(riquadro);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1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7" y="163460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6000" dirty="0">
                <a:solidFill>
                  <a:srgbClr val="FFFFFF"/>
                </a:solidFill>
              </a:rPr>
              <a:t>Ricerca con Spotify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5255F-51C3-4A15-8F1A-9DEB21F441E9}"/>
              </a:ext>
            </a:extLst>
          </p:cNvPr>
          <p:cNvSpPr txBox="1"/>
          <p:nvPr/>
        </p:nvSpPr>
        <p:spPr>
          <a:xfrm>
            <a:off x="4037826" y="-10142"/>
            <a:ext cx="365837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In questo modo si crea una libreria contenenti dei link con immagini e titoli inerenti alla ricerca.</a:t>
            </a:r>
          </a:p>
          <a:p>
            <a:r>
              <a:rPr lang="it-IT" sz="2800" dirty="0"/>
              <a:t>Inoltre ho implementato anche la possibilità di ascoltare il brano selezionato una volta cliccato utilizzando un </a:t>
            </a:r>
            <a:r>
              <a:rPr lang="it-IT" sz="2800" dirty="0" err="1"/>
              <a:t>url</a:t>
            </a:r>
            <a:r>
              <a:rPr lang="it-IT" sz="2800" dirty="0"/>
              <a:t> restituito nella richiesta.</a:t>
            </a:r>
          </a:p>
          <a:p>
            <a:r>
              <a:rPr lang="it-IT" sz="2800" dirty="0"/>
              <a:t>L’</a:t>
            </a:r>
            <a:r>
              <a:rPr lang="it-IT" sz="2800" dirty="0" err="1"/>
              <a:t>effeto</a:t>
            </a:r>
            <a:r>
              <a:rPr lang="it-IT" sz="2800" dirty="0"/>
              <a:t> finale della libreria è il seguente: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9B763DD-1F43-4ABA-A8EF-C6231676D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96" t="4997" r="-1"/>
          <a:stretch/>
        </p:blipFill>
        <p:spPr>
          <a:xfrm>
            <a:off x="7581900" y="181484"/>
            <a:ext cx="4432543" cy="651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124" y="211329"/>
            <a:ext cx="7844426" cy="6503795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it-IT" sz="3200" dirty="0"/>
              <a:t>Il mini-</a:t>
            </a:r>
            <a:r>
              <a:rPr lang="it-IT" sz="3200" dirty="0" err="1"/>
              <a:t>homework</a:t>
            </a:r>
            <a:r>
              <a:rPr lang="it-IT" sz="3200" dirty="0"/>
              <a:t> è basato sull’implementazione di 2 API all’interno del sito creato nel primo </a:t>
            </a:r>
            <a:r>
              <a:rPr lang="it-IT" sz="3200" dirty="0" err="1"/>
              <a:t>homework</a:t>
            </a:r>
            <a:r>
              <a:rPr lang="it-IT" sz="3200" dirty="0"/>
              <a:t>, entrambe integrate tramite barra di ricerca posta alla fine della pagina.</a:t>
            </a:r>
          </a:p>
          <a:p>
            <a:pPr marL="0" indent="0">
              <a:buNone/>
            </a:pPr>
            <a:r>
              <a:rPr lang="it-IT" sz="3200" dirty="0"/>
              <a:t>La prima utilizzata è </a:t>
            </a:r>
            <a:r>
              <a:rPr lang="it-IT" sz="3200" dirty="0" err="1"/>
              <a:t>pixabay</a:t>
            </a:r>
            <a:r>
              <a:rPr lang="it-IT" sz="3200" dirty="0"/>
              <a:t>, una API con autenticazione API Key che ho implementato per la ricerca di immagini.</a:t>
            </a:r>
          </a:p>
          <a:p>
            <a:pPr marL="0" indent="0">
              <a:buNone/>
            </a:pPr>
            <a:r>
              <a:rPr lang="it-IT" sz="3200" dirty="0"/>
              <a:t>La seconda API è Spotify e ha un autenticazione OAuth2, attraverso di essa ho implementato la possibilità di ricerca e di ascolto di brani musicali.</a:t>
            </a:r>
          </a:p>
          <a:p>
            <a:pPr marL="0" indent="0">
              <a:buNone/>
            </a:pPr>
            <a:r>
              <a:rPr lang="it-IT" sz="3200" dirty="0"/>
              <a:t>Purtroppo non ho trovato altre API con OAuth2 inerenti al tema della mia pagina che non richiedessero un abbonamento o un URI di reindirizzamento per la richiesta del token.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2" y="1566227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(senza ricerca effettuata)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7C184EA1-A565-43D6-84AD-3B4434A1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87" y="511388"/>
            <a:ext cx="7819195" cy="6192439"/>
          </a:xfrm>
          <a:prstGeom prst="rect">
            <a:avLst/>
          </a:prstGeom>
        </p:spPr>
      </p:pic>
      <p:sp>
        <p:nvSpPr>
          <p:cNvPr id="46" name="Parentesi graffa aperta 45">
            <a:extLst>
              <a:ext uri="{FF2B5EF4-FFF2-40B4-BE49-F238E27FC236}">
                <a16:creationId xmlns:a16="http://schemas.microsoft.com/office/drawing/2014/main" id="{22E0F383-F7EF-4E91-9760-7A6FCAB6A164}"/>
              </a:ext>
            </a:extLst>
          </p:cNvPr>
          <p:cNvSpPr/>
          <p:nvPr/>
        </p:nvSpPr>
        <p:spPr>
          <a:xfrm>
            <a:off x="7035800" y="4356016"/>
            <a:ext cx="223519" cy="489034"/>
          </a:xfrm>
          <a:prstGeom prst="leftBrace">
            <a:avLst>
              <a:gd name="adj1" fmla="val 22728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DF4E5CA-8C8C-4FA9-A08C-D351A4904B43}"/>
              </a:ext>
            </a:extLst>
          </p:cNvPr>
          <p:cNvSpPr txBox="1"/>
          <p:nvPr/>
        </p:nvSpPr>
        <p:spPr>
          <a:xfrm>
            <a:off x="6490159" y="4415867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61px</a:t>
            </a:r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AA4CA4FB-9BC0-410A-B762-14979C535A1A}"/>
              </a:ext>
            </a:extLst>
          </p:cNvPr>
          <p:cNvSpPr/>
          <p:nvPr/>
        </p:nvSpPr>
        <p:spPr>
          <a:xfrm>
            <a:off x="6924040" y="5315330"/>
            <a:ext cx="223519" cy="291676"/>
          </a:xfrm>
          <a:prstGeom prst="leftBrace">
            <a:avLst>
              <a:gd name="adj1" fmla="val 1136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Parentesi graffa aperta 62">
            <a:extLst>
              <a:ext uri="{FF2B5EF4-FFF2-40B4-BE49-F238E27FC236}">
                <a16:creationId xmlns:a16="http://schemas.microsoft.com/office/drawing/2014/main" id="{CC427722-AB02-4624-9813-CDD98EF3744F}"/>
              </a:ext>
            </a:extLst>
          </p:cNvPr>
          <p:cNvSpPr/>
          <p:nvPr/>
        </p:nvSpPr>
        <p:spPr>
          <a:xfrm>
            <a:off x="6901942" y="5721266"/>
            <a:ext cx="223519" cy="463634"/>
          </a:xfrm>
          <a:prstGeom prst="leftBrace">
            <a:avLst>
              <a:gd name="adj1" fmla="val 22728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281C9A1D-1351-497C-A4B7-0C9BC7BE5F45}"/>
              </a:ext>
            </a:extLst>
          </p:cNvPr>
          <p:cNvSpPr txBox="1"/>
          <p:nvPr/>
        </p:nvSpPr>
        <p:spPr>
          <a:xfrm>
            <a:off x="6378399" y="5252778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40px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C3A90084-D597-4582-B8FD-D59CB1F1B44D}"/>
              </a:ext>
            </a:extLst>
          </p:cNvPr>
          <p:cNvSpPr txBox="1"/>
          <p:nvPr/>
        </p:nvSpPr>
        <p:spPr>
          <a:xfrm>
            <a:off x="6327599" y="5747659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70px</a:t>
            </a:r>
          </a:p>
        </p:txBody>
      </p:sp>
      <p:sp>
        <p:nvSpPr>
          <p:cNvPr id="66" name="Parentesi graffa aperta 65">
            <a:extLst>
              <a:ext uri="{FF2B5EF4-FFF2-40B4-BE49-F238E27FC236}">
                <a16:creationId xmlns:a16="http://schemas.microsoft.com/office/drawing/2014/main" id="{3E08812F-C481-4C2E-A099-9548CC7D559E}"/>
              </a:ext>
            </a:extLst>
          </p:cNvPr>
          <p:cNvSpPr/>
          <p:nvPr/>
        </p:nvSpPr>
        <p:spPr>
          <a:xfrm rot="5400000">
            <a:off x="7882206" y="1675432"/>
            <a:ext cx="188650" cy="532129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AB57A412-DE59-4675-9162-4F2712E616CE}"/>
              </a:ext>
            </a:extLst>
          </p:cNvPr>
          <p:cNvSpPr txBox="1"/>
          <p:nvPr/>
        </p:nvSpPr>
        <p:spPr>
          <a:xfrm>
            <a:off x="6677222" y="3693675"/>
            <a:ext cx="2872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chemeClr val="accent2"/>
                </a:solidFill>
              </a:rPr>
              <a:t>Max </a:t>
            </a:r>
            <a:r>
              <a:rPr lang="it-IT" sz="3200" dirty="0" err="1">
                <a:solidFill>
                  <a:schemeClr val="accent2"/>
                </a:solidFill>
              </a:rPr>
              <a:t>width</a:t>
            </a:r>
            <a:r>
              <a:rPr lang="it-IT" sz="3200" dirty="0">
                <a:solidFill>
                  <a:schemeClr val="accent2"/>
                </a:solidFill>
              </a:rPr>
              <a:t>: 85%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5109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(Con ricerca effettuata)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40DFD81-D5BE-4A4B-A1A5-45C6D1F38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548" y="-30418"/>
            <a:ext cx="4585056" cy="55558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0C84A0D-C787-4089-899E-7F61387F4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52" y="-10142"/>
            <a:ext cx="4415041" cy="6858000"/>
          </a:xfrm>
          <a:prstGeom prst="rect">
            <a:avLst/>
          </a:prstGeom>
        </p:spPr>
      </p:pic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A79859AF-EDD1-430B-8413-8AFB5DD79A1B}"/>
              </a:ext>
            </a:extLst>
          </p:cNvPr>
          <p:cNvSpPr/>
          <p:nvPr/>
        </p:nvSpPr>
        <p:spPr>
          <a:xfrm>
            <a:off x="4525879" y="1282699"/>
            <a:ext cx="223519" cy="277493"/>
          </a:xfrm>
          <a:prstGeom prst="leftBrace">
            <a:avLst>
              <a:gd name="adj1" fmla="val 22728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92C0F2F-7236-4182-A0D1-A70F1AA9E91F}"/>
              </a:ext>
            </a:extLst>
          </p:cNvPr>
          <p:cNvSpPr/>
          <p:nvPr/>
        </p:nvSpPr>
        <p:spPr>
          <a:xfrm>
            <a:off x="4783667" y="1282698"/>
            <a:ext cx="2074333" cy="2774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A6F5637-647C-4659-804E-A778E9C74FC9}"/>
              </a:ext>
            </a:extLst>
          </p:cNvPr>
          <p:cNvSpPr txBox="1"/>
          <p:nvPr/>
        </p:nvSpPr>
        <p:spPr>
          <a:xfrm>
            <a:off x="5041907" y="4029650"/>
            <a:ext cx="194636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9900" dirty="0"/>
              <a:t>…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E1D45-AB05-4E1C-9D4A-5E6AB0C7FB01}"/>
              </a:ext>
            </a:extLst>
          </p:cNvPr>
          <p:cNvSpPr txBox="1"/>
          <p:nvPr/>
        </p:nvSpPr>
        <p:spPr>
          <a:xfrm>
            <a:off x="3940310" y="1221278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61px</a:t>
            </a:r>
          </a:p>
        </p:txBody>
      </p:sp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674E4022-DF3D-432A-B9BF-C8CCA7393C22}"/>
              </a:ext>
            </a:extLst>
          </p:cNvPr>
          <p:cNvSpPr/>
          <p:nvPr/>
        </p:nvSpPr>
        <p:spPr>
          <a:xfrm>
            <a:off x="4829883" y="1807724"/>
            <a:ext cx="150342" cy="130295"/>
          </a:xfrm>
          <a:prstGeom prst="leftBrace">
            <a:avLst>
              <a:gd name="adj1" fmla="val 11470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1425A5E-C56F-45FF-B544-BFFB16665066}"/>
              </a:ext>
            </a:extLst>
          </p:cNvPr>
          <p:cNvSpPr txBox="1"/>
          <p:nvPr/>
        </p:nvSpPr>
        <p:spPr>
          <a:xfrm>
            <a:off x="4242659" y="1688206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20px</a:t>
            </a:r>
          </a:p>
        </p:txBody>
      </p: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7A3AA9B5-3E6C-4DE1-AAE9-46788EACFEC7}"/>
              </a:ext>
            </a:extLst>
          </p:cNvPr>
          <p:cNvSpPr/>
          <p:nvPr/>
        </p:nvSpPr>
        <p:spPr>
          <a:xfrm rot="5400000">
            <a:off x="5668316" y="-111311"/>
            <a:ext cx="223519" cy="3896359"/>
          </a:xfrm>
          <a:prstGeom prst="leftBrace">
            <a:avLst>
              <a:gd name="adj1" fmla="val 22728"/>
              <a:gd name="adj2" fmla="val 10104"/>
            </a:avLst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62D8E34-DCFB-40AA-A14A-E0FBF7B9BF04}"/>
              </a:ext>
            </a:extLst>
          </p:cNvPr>
          <p:cNvSpPr txBox="1"/>
          <p:nvPr/>
        </p:nvSpPr>
        <p:spPr>
          <a:xfrm>
            <a:off x="6982457" y="1288096"/>
            <a:ext cx="90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C000"/>
                </a:solidFill>
              </a:rPr>
              <a:t>85%</a:t>
            </a:r>
          </a:p>
        </p:txBody>
      </p:sp>
      <p:sp>
        <p:nvSpPr>
          <p:cNvPr id="26" name="Parentesi graffa aperta 25">
            <a:extLst>
              <a:ext uri="{FF2B5EF4-FFF2-40B4-BE49-F238E27FC236}">
                <a16:creationId xmlns:a16="http://schemas.microsoft.com/office/drawing/2014/main" id="{E27CC285-3E6C-431F-A154-ABAEFB5D28B6}"/>
              </a:ext>
            </a:extLst>
          </p:cNvPr>
          <p:cNvSpPr/>
          <p:nvPr/>
        </p:nvSpPr>
        <p:spPr>
          <a:xfrm>
            <a:off x="9084811" y="296425"/>
            <a:ext cx="148089" cy="116326"/>
          </a:xfrm>
          <a:prstGeom prst="leftBrace">
            <a:avLst>
              <a:gd name="adj1" fmla="val 11470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Parentesi graffa aperta 26">
            <a:extLst>
              <a:ext uri="{FF2B5EF4-FFF2-40B4-BE49-F238E27FC236}">
                <a16:creationId xmlns:a16="http://schemas.microsoft.com/office/drawing/2014/main" id="{0CF7E27B-74AA-48AC-912C-A886292923EF}"/>
              </a:ext>
            </a:extLst>
          </p:cNvPr>
          <p:cNvSpPr/>
          <p:nvPr/>
        </p:nvSpPr>
        <p:spPr>
          <a:xfrm>
            <a:off x="9084810" y="443169"/>
            <a:ext cx="148089" cy="116326"/>
          </a:xfrm>
          <a:prstGeom prst="leftBrace">
            <a:avLst>
              <a:gd name="adj1" fmla="val 11470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FF7757-187F-4D77-8201-F618EBB0249C}"/>
              </a:ext>
            </a:extLst>
          </p:cNvPr>
          <p:cNvSpPr txBox="1"/>
          <p:nvPr/>
        </p:nvSpPr>
        <p:spPr>
          <a:xfrm>
            <a:off x="8523552" y="296425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20px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4677330-5C8F-400B-A384-51AD8689FA5D}"/>
              </a:ext>
            </a:extLst>
          </p:cNvPr>
          <p:cNvSpPr txBox="1"/>
          <p:nvPr/>
        </p:nvSpPr>
        <p:spPr>
          <a:xfrm>
            <a:off x="8523552" y="169922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20px</a:t>
            </a:r>
          </a:p>
        </p:txBody>
      </p:sp>
      <p:sp>
        <p:nvSpPr>
          <p:cNvPr id="30" name="Parentesi graffa aperta 29">
            <a:extLst>
              <a:ext uri="{FF2B5EF4-FFF2-40B4-BE49-F238E27FC236}">
                <a16:creationId xmlns:a16="http://schemas.microsoft.com/office/drawing/2014/main" id="{51D2FA5E-5F5E-46D5-A275-9A52E2472932}"/>
              </a:ext>
            </a:extLst>
          </p:cNvPr>
          <p:cNvSpPr/>
          <p:nvPr/>
        </p:nvSpPr>
        <p:spPr>
          <a:xfrm>
            <a:off x="8523552" y="6365437"/>
            <a:ext cx="169598" cy="196138"/>
          </a:xfrm>
          <a:prstGeom prst="leftBrace">
            <a:avLst>
              <a:gd name="adj1" fmla="val 11470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F653DAE-6EB5-4E30-8E53-568A9E4E36CE}"/>
              </a:ext>
            </a:extLst>
          </p:cNvPr>
          <p:cNvSpPr txBox="1"/>
          <p:nvPr/>
        </p:nvSpPr>
        <p:spPr>
          <a:xfrm>
            <a:off x="7992347" y="627884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50px</a:t>
            </a:r>
          </a:p>
        </p:txBody>
      </p:sp>
    </p:spTree>
    <p:extLst>
      <p:ext uri="{BB962C8B-B14F-4D97-AF65-F5344CB8AC3E}">
        <p14:creationId xmlns:p14="http://schemas.microsoft.com/office/powerpoint/2010/main" val="96885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7" y="155840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HTML aggiunto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46527C-BF18-4F24-9708-9D38FDFBB8C4}"/>
              </a:ext>
            </a:extLst>
          </p:cNvPr>
          <p:cNvSpPr txBox="1"/>
          <p:nvPr/>
        </p:nvSpPr>
        <p:spPr>
          <a:xfrm>
            <a:off x="4037826" y="1128494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search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Vuoi vedere altro?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="image"&gt;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Cerca qualche altra auto: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="content"/&gt;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="submit"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Cerca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"/&gt;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section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="album"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album_image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section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="music"&gt;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Cerca qualche brano da ascoltare nella tua auto: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music_content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="submit"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Cerca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section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="album"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album_music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section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503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7" y="163460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CSS aggiunto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46527C-BF18-4F24-9708-9D38FDFBB8C4}"/>
              </a:ext>
            </a:extLst>
          </p:cNvPr>
          <p:cNvSpPr txBox="1"/>
          <p:nvPr/>
        </p:nvSpPr>
        <p:spPr>
          <a:xfrm>
            <a:off x="6272276" y="127831"/>
            <a:ext cx="39454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it-IT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search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85%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-items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.album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-top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-bottom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rgba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(173,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5,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167,0.2)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.album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.album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32%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rgba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(173,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5,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167,0.1)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.album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div:hover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.album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a:hover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opacity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0.6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800000"/>
                </a:solidFill>
                <a:latin typeface="Consolas" panose="020B0609020204030204" pitchFamily="49" charset="0"/>
              </a:rPr>
              <a:t>.album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>
                <a:solidFill>
                  <a:srgbClr val="800000"/>
                </a:solidFill>
                <a:latin typeface="Consolas" panose="020B0609020204030204" pitchFamily="49" charset="0"/>
              </a:rPr>
              <a:t>.album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20862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7" y="163460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6000" dirty="0">
                <a:solidFill>
                  <a:srgbClr val="FFFFFF"/>
                </a:solidFill>
              </a:rPr>
              <a:t>Ricerca con </a:t>
            </a:r>
            <a:r>
              <a:rPr lang="it-IT" sz="6000" dirty="0" err="1">
                <a:solidFill>
                  <a:srgbClr val="FFFFFF"/>
                </a:solidFill>
              </a:rPr>
              <a:t>Pixabay</a:t>
            </a:r>
            <a:endParaRPr lang="it-IT" sz="6000" dirty="0">
              <a:solidFill>
                <a:srgbClr val="FFFFFF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5255F-51C3-4A15-8F1A-9DEB21F441E9}"/>
              </a:ext>
            </a:extLst>
          </p:cNvPr>
          <p:cNvSpPr txBox="1"/>
          <p:nvPr/>
        </p:nvSpPr>
        <p:spPr>
          <a:xfrm>
            <a:off x="4040874" y="189197"/>
            <a:ext cx="8151126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Ho integrato </a:t>
            </a:r>
            <a:r>
              <a:rPr lang="it-IT" sz="2000" dirty="0" err="1"/>
              <a:t>Pixabay</a:t>
            </a:r>
            <a:r>
              <a:rPr lang="it-IT" sz="2000" dirty="0"/>
              <a:t> per la ricerca di immagini.  Utilizza un’autenticazione con API Key, una volta registrato nel loro sito ho ottenuto una Key personale che ho usato in seguito per le richieste.</a:t>
            </a:r>
          </a:p>
          <a:p>
            <a:r>
              <a:rPr lang="it-IT" sz="2000" dirty="0"/>
              <a:t>Il formato delle </a:t>
            </a:r>
            <a:r>
              <a:rPr lang="it-IT" sz="2000" dirty="0" err="1"/>
              <a:t>richeste</a:t>
            </a:r>
            <a:r>
              <a:rPr lang="it-IT" sz="2000" dirty="0"/>
              <a:t> è:</a:t>
            </a:r>
          </a:p>
          <a:p>
            <a:endParaRPr lang="it-IT" sz="2000" dirty="0"/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img_endpoint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'?key='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key_img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'&amp;q='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+ text +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'&amp;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per_page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='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max_results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Dove: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img_endpoint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it-IT" sz="2000" dirty="0">
                <a:solidFill>
                  <a:srgbClr val="A31515"/>
                </a:solidFill>
                <a:latin typeface="Consolas" panose="020B0609020204030204" pitchFamily="49" charset="0"/>
              </a:rPr>
              <a:t>'https://pixabay.com/api/’;</a:t>
            </a:r>
          </a:p>
          <a:p>
            <a:r>
              <a:rPr lang="it-IT" sz="2000" dirty="0" err="1">
                <a:latin typeface="Consolas" panose="020B0609020204030204" pitchFamily="49" charset="0"/>
              </a:rPr>
              <a:t>Key_img</a:t>
            </a:r>
            <a:r>
              <a:rPr lang="it-IT" sz="2000" dirty="0">
                <a:latin typeface="Consolas" panose="020B0609020204030204" pitchFamily="49" charset="0"/>
              </a:rPr>
              <a:t>= Key personale ottenuta in seguito alla</a:t>
            </a:r>
          </a:p>
          <a:p>
            <a:r>
              <a:rPr lang="it-IT" sz="2000" dirty="0">
                <a:latin typeface="Consolas" panose="020B0609020204030204" pitchFamily="49" charset="0"/>
              </a:rPr>
              <a:t>         registrazione sul sito dell’API;</a:t>
            </a:r>
          </a:p>
          <a:p>
            <a:r>
              <a:rPr lang="it-IT" sz="2000" dirty="0">
                <a:latin typeface="Consolas" panose="020B0609020204030204" pitchFamily="49" charset="0"/>
              </a:rPr>
              <a:t>text= testo immesso nella barra di ricerca e convertito </a:t>
            </a:r>
          </a:p>
          <a:p>
            <a:r>
              <a:rPr lang="it-IT" sz="2000" dirty="0">
                <a:latin typeface="Consolas" panose="020B0609020204030204" pitchFamily="49" charset="0"/>
              </a:rPr>
              <a:t>      in formato URI;</a:t>
            </a:r>
          </a:p>
          <a:p>
            <a:r>
              <a:rPr lang="it-IT" sz="2000" dirty="0" err="1">
                <a:latin typeface="Consolas" panose="020B0609020204030204" pitchFamily="49" charset="0"/>
              </a:rPr>
              <a:t>max_results</a:t>
            </a:r>
            <a:r>
              <a:rPr lang="it-IT" sz="2000" dirty="0">
                <a:latin typeface="Consolas" panose="020B0609020204030204" pitchFamily="49" charset="0"/>
              </a:rPr>
              <a:t>= numero massimo di risultati ammessi alla ricerca.</a:t>
            </a:r>
          </a:p>
          <a:p>
            <a:endParaRPr lang="it-IT" sz="2000" dirty="0">
              <a:latin typeface="Consolas" panose="020B0609020204030204" pitchFamily="49" charset="0"/>
            </a:endParaRPr>
          </a:p>
          <a:p>
            <a:r>
              <a:rPr lang="it-IT" sz="2400" dirty="0"/>
              <a:t>Ho inserito tutta la stringa nella funzione: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fetch(</a:t>
            </a:r>
            <a:r>
              <a:rPr lang="en-US" sz="2400" dirty="0" err="1">
                <a:solidFill>
                  <a:srgbClr val="000000"/>
                </a:solidFill>
              </a:rPr>
              <a:t>img_request</a:t>
            </a:r>
            <a:r>
              <a:rPr lang="en-US" sz="2400" dirty="0">
                <a:solidFill>
                  <a:srgbClr val="000000"/>
                </a:solidFill>
              </a:rPr>
              <a:t>).then(</a:t>
            </a:r>
            <a:r>
              <a:rPr lang="en-US" sz="2400" dirty="0" err="1">
                <a:solidFill>
                  <a:srgbClr val="000000"/>
                </a:solidFill>
              </a:rPr>
              <a:t>onResponse</a:t>
            </a:r>
            <a:r>
              <a:rPr lang="en-US" sz="2400" dirty="0">
                <a:solidFill>
                  <a:srgbClr val="000000"/>
                </a:solidFill>
              </a:rPr>
              <a:t>).then(</a:t>
            </a:r>
            <a:r>
              <a:rPr lang="en-US" sz="2400" dirty="0" err="1">
                <a:solidFill>
                  <a:srgbClr val="000000"/>
                </a:solidFill>
              </a:rPr>
              <a:t>onJson_img</a:t>
            </a:r>
            <a:r>
              <a:rPr lang="en-US" sz="2400" dirty="0">
                <a:solidFill>
                  <a:srgbClr val="000000"/>
                </a:solidFill>
              </a:rPr>
              <a:t>);</a:t>
            </a:r>
            <a:endParaRPr lang="it-IT" sz="2400" dirty="0">
              <a:solidFill>
                <a:srgbClr val="000000"/>
              </a:solidFill>
            </a:endParaRPr>
          </a:p>
          <a:p>
            <a:r>
              <a:rPr lang="it-IT" sz="2400" dirty="0">
                <a:solidFill>
                  <a:srgbClr val="000000"/>
                </a:solidFill>
              </a:rPr>
              <a:t>Ottenendo come risposta un </a:t>
            </a:r>
            <a:r>
              <a:rPr lang="it-IT" sz="2400" dirty="0" err="1">
                <a:solidFill>
                  <a:srgbClr val="000000"/>
                </a:solidFill>
              </a:rPr>
              <a:t>json</a:t>
            </a:r>
            <a:r>
              <a:rPr lang="it-IT" sz="2400" dirty="0">
                <a:solidFill>
                  <a:srgbClr val="000000"/>
                </a:solidFill>
              </a:rPr>
              <a:t>.</a:t>
            </a:r>
          </a:p>
          <a:p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it-IT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2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7" y="163460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6000" dirty="0">
                <a:solidFill>
                  <a:srgbClr val="FFFFFF"/>
                </a:solidFill>
              </a:rPr>
              <a:t>Ricerca con </a:t>
            </a:r>
            <a:r>
              <a:rPr lang="it-IT" sz="6000" dirty="0" err="1">
                <a:solidFill>
                  <a:srgbClr val="FFFFFF"/>
                </a:solidFill>
              </a:rPr>
              <a:t>Pixabay</a:t>
            </a:r>
            <a:endParaRPr lang="it-IT" sz="6000" dirty="0">
              <a:solidFill>
                <a:srgbClr val="FFFFFF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5255F-51C3-4A15-8F1A-9DEB21F441E9}"/>
              </a:ext>
            </a:extLst>
          </p:cNvPr>
          <p:cNvSpPr txBox="1"/>
          <p:nvPr/>
        </p:nvSpPr>
        <p:spPr>
          <a:xfrm>
            <a:off x="4078605" y="127831"/>
            <a:ext cx="815112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Una volta ottenuto il </a:t>
            </a:r>
            <a:r>
              <a:rPr lang="it-IT" sz="2000" dirty="0" err="1"/>
              <a:t>json</a:t>
            </a:r>
            <a:r>
              <a:rPr lang="it-IT" sz="2000" dirty="0"/>
              <a:t>, utilizzo gli URL delle immagini per creare una libreria attraverso la funzione:</a:t>
            </a:r>
          </a:p>
          <a:p>
            <a:endParaRPr lang="it-IT" dirty="0">
              <a:latin typeface="Consolas" panose="020B0609020204030204" pitchFamily="49" charset="0"/>
            </a:endParaRPr>
          </a:p>
          <a:p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onJson_img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album = document.querySelector(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'#album_image'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album.innerHTML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json.hits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results.length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messaggio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800" dirty="0">
                <a:solidFill>
                  <a:srgbClr val="A31515"/>
                </a:solidFill>
                <a:latin typeface="Consolas" panose="020B0609020204030204" pitchFamily="49" charset="0"/>
              </a:rPr>
              <a:t>'h1'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messaggio.textContent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>
                <a:solidFill>
                  <a:srgbClr val="A31515"/>
                </a:solidFill>
                <a:latin typeface="Consolas" panose="020B0609020204030204" pitchFamily="49" charset="0"/>
              </a:rPr>
              <a:t>'Nessun elemento trovato!'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album.appendChild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(messaggio);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of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image = document.createElement(</a:t>
            </a:r>
            <a:r>
              <a:rPr lang="fr-FR" sz="1800" dirty="0">
                <a:solidFill>
                  <a:srgbClr val="A31515"/>
                </a:solidFill>
                <a:latin typeface="Consolas" panose="020B0609020204030204" pitchFamily="49" charset="0"/>
              </a:rPr>
              <a:t>'img'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image.src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result.largeImageURL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riquadro =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800" dirty="0">
                <a:solidFill>
                  <a:srgbClr val="A31515"/>
                </a:solidFill>
                <a:latin typeface="Consolas" panose="020B0609020204030204" pitchFamily="49" charset="0"/>
              </a:rPr>
              <a:t>'div'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riquadro.appendChild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(image);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album.appendChild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(riquadro);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9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7" y="163460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6000" dirty="0">
                <a:solidFill>
                  <a:srgbClr val="FFFFFF"/>
                </a:solidFill>
              </a:rPr>
              <a:t>Ricerca con </a:t>
            </a:r>
            <a:r>
              <a:rPr lang="it-IT" sz="6000" dirty="0" err="1">
                <a:solidFill>
                  <a:srgbClr val="FFFFFF"/>
                </a:solidFill>
              </a:rPr>
              <a:t>Pixabay</a:t>
            </a:r>
            <a:endParaRPr lang="it-IT" sz="6000" dirty="0">
              <a:solidFill>
                <a:srgbClr val="FFFFFF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5255F-51C3-4A15-8F1A-9DEB21F441E9}"/>
              </a:ext>
            </a:extLst>
          </p:cNvPr>
          <p:cNvSpPr txBox="1"/>
          <p:nvPr/>
        </p:nvSpPr>
        <p:spPr>
          <a:xfrm>
            <a:off x="4040874" y="24304"/>
            <a:ext cx="815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Risultato finale della libreria: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6785C93-9245-4841-997E-FCF938A98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03" r="-198"/>
          <a:stretch/>
        </p:blipFill>
        <p:spPr>
          <a:xfrm>
            <a:off x="4357730" y="497163"/>
            <a:ext cx="7237603" cy="63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1287</Words>
  <Application>Microsoft Office PowerPoint</Application>
  <PresentationFormat>Widescreen</PresentationFormat>
  <Paragraphs>185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Office Theme</vt:lpstr>
      <vt:lpstr>MHW3</vt:lpstr>
      <vt:lpstr>Descrizione del progetto</vt:lpstr>
      <vt:lpstr>Layout complessivo (senza ricerca effettuata)</vt:lpstr>
      <vt:lpstr>Layout complessivo (Con ricerca effettuata)</vt:lpstr>
      <vt:lpstr>HTML aggiunto</vt:lpstr>
      <vt:lpstr>CSS aggiunto</vt:lpstr>
      <vt:lpstr>Ricerca con Pixabay</vt:lpstr>
      <vt:lpstr>Ricerca con Pixabay</vt:lpstr>
      <vt:lpstr>Ricerca con Pixabay</vt:lpstr>
      <vt:lpstr>Ricerca con Spotify</vt:lpstr>
      <vt:lpstr>Ricerca con Spotify</vt:lpstr>
      <vt:lpstr>Ricerca con Spotify</vt:lpstr>
      <vt:lpstr>Ricerca con Spotify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Antonio Binanti</cp:lastModifiedBy>
  <cp:revision>68</cp:revision>
  <dcterms:created xsi:type="dcterms:W3CDTF">2021-03-24T16:57:46Z</dcterms:created>
  <dcterms:modified xsi:type="dcterms:W3CDTF">2022-04-30T14:20:56Z</dcterms:modified>
</cp:coreProperties>
</file>